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60" r:id="rId3"/>
    <p:sldId id="259" r:id="rId4"/>
    <p:sldId id="257" r:id="rId5"/>
    <p:sldId id="258" r:id="rId6"/>
    <p:sldId id="262" r:id="rId7"/>
    <p:sldId id="261" r:id="rId8"/>
    <p:sldId id="264" r:id="rId9"/>
    <p:sldId id="263"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73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1EC8A6FF-E60D-4C87-98AE-5803E9779629}" type="datetimeFigureOut">
              <a:rPr lang="en-IN" smtClean="0"/>
              <a:t>19-07-2022</a:t>
            </a:fld>
            <a:endParaRPr lang="en-IN"/>
          </a:p>
        </p:txBody>
      </p:sp>
      <p:sp>
        <p:nvSpPr>
          <p:cNvPr id="5" name="Footer Placeholder 4"/>
          <p:cNvSpPr>
            <a:spLocks noGrp="1"/>
          </p:cNvSpPr>
          <p:nvPr>
            <p:ph type="ftr" sz="quarter" idx="11"/>
          </p:nvPr>
        </p:nvSpPr>
        <p:spPr>
          <a:xfrm>
            <a:off x="2692397" y="5037663"/>
            <a:ext cx="5214635" cy="279400"/>
          </a:xfrm>
        </p:spPr>
        <p:txBody>
          <a:bodyPr/>
          <a:lstStyle/>
          <a:p>
            <a:endParaRPr lang="en-IN"/>
          </a:p>
        </p:txBody>
      </p:sp>
      <p:sp>
        <p:nvSpPr>
          <p:cNvPr id="6" name="Slide Number Placeholder 5"/>
          <p:cNvSpPr>
            <a:spLocks noGrp="1"/>
          </p:cNvSpPr>
          <p:nvPr>
            <p:ph type="sldNum" sz="quarter" idx="12"/>
          </p:nvPr>
        </p:nvSpPr>
        <p:spPr>
          <a:xfrm>
            <a:off x="8956900" y="5037663"/>
            <a:ext cx="551167" cy="279400"/>
          </a:xfrm>
        </p:spPr>
        <p:txBody>
          <a:bodyPr/>
          <a:lstStyle/>
          <a:p>
            <a:fld id="{B247A5B8-8D09-4B74-9EAC-6EC610454974}" type="slidenum">
              <a:rPr lang="en-IN" smtClean="0"/>
              <a:t>‹#›</a:t>
            </a:fld>
            <a:endParaRPr lang="en-IN"/>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657730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C8A6FF-E60D-4C87-98AE-5803E9779629}"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247A5B8-8D09-4B74-9EAC-6EC610454974}" type="slidenum">
              <a:rPr lang="en-IN" smtClean="0"/>
              <a:t>‹#›</a:t>
            </a:fld>
            <a:endParaRPr lang="en-IN"/>
          </a:p>
        </p:txBody>
      </p:sp>
    </p:spTree>
    <p:extLst>
      <p:ext uri="{BB962C8B-B14F-4D97-AF65-F5344CB8AC3E}">
        <p14:creationId xmlns:p14="http://schemas.microsoft.com/office/powerpoint/2010/main" val="22587743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C8A6FF-E60D-4C87-98AE-5803E9779629}"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247A5B8-8D09-4B74-9EAC-6EC610454974}" type="slidenum">
              <a:rPr lang="en-IN" smtClean="0"/>
              <a:t>‹#›</a:t>
            </a:fld>
            <a:endParaRPr lang="en-IN"/>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753053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EC8A6FF-E60D-4C87-98AE-5803E9779629}" type="datetimeFigureOut">
              <a:rPr lang="en-IN" smtClean="0"/>
              <a:t>19-07-2022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247A5B8-8D09-4B74-9EAC-6EC610454974}" type="slidenum">
              <a:rPr lang="en-IN" smtClean="0"/>
              <a:t>‹#›</a:t>
            </a:fld>
            <a:endParaRPr lang="en-IN"/>
          </a:p>
        </p:txBody>
      </p:sp>
    </p:spTree>
    <p:extLst>
      <p:ext uri="{BB962C8B-B14F-4D97-AF65-F5344CB8AC3E}">
        <p14:creationId xmlns:p14="http://schemas.microsoft.com/office/powerpoint/2010/main" val="36612079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EC8A6FF-E60D-4C87-98AE-5803E9779629}" type="datetimeFigureOut">
              <a:rPr lang="en-IN" smtClean="0"/>
              <a:t>19-07-2022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B247A5B8-8D09-4B74-9EAC-6EC610454974}" type="slidenum">
              <a:rPr lang="en-IN" smtClean="0"/>
              <a:t>‹#›</a:t>
            </a:fld>
            <a:endParaRPr lang="en-IN"/>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983038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EC8A6FF-E60D-4C87-98AE-5803E9779629}" type="datetimeFigureOut">
              <a:rPr lang="en-IN" smtClean="0"/>
              <a:t>19-07-2022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B247A5B8-8D09-4B74-9EAC-6EC610454974}" type="slidenum">
              <a:rPr lang="en-IN" smtClean="0"/>
              <a:t>‹#›</a:t>
            </a:fld>
            <a:endParaRPr lang="en-IN"/>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653692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C8A6FF-E60D-4C87-98AE-5803E9779629}" type="datetimeFigureOut">
              <a:rPr lang="en-IN" smtClean="0"/>
              <a:t>19-07-2022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B247A5B8-8D09-4B74-9EAC-6EC610454974}" type="slidenum">
              <a:rPr lang="en-IN" smtClean="0"/>
              <a:t>‹#›</a:t>
            </a:fld>
            <a:endParaRPr lang="en-IN"/>
          </a:p>
        </p:txBody>
      </p:sp>
    </p:spTree>
    <p:extLst>
      <p:ext uri="{BB962C8B-B14F-4D97-AF65-F5344CB8AC3E}">
        <p14:creationId xmlns:p14="http://schemas.microsoft.com/office/powerpoint/2010/main" val="4867827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EC8A6FF-E60D-4C87-98AE-5803E9779629}" type="datetimeFigureOut">
              <a:rPr lang="en-IN" smtClean="0"/>
              <a:t>19-07-2022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247A5B8-8D09-4B74-9EAC-6EC610454974}" type="slidenum">
              <a:rPr lang="en-IN" smtClean="0"/>
              <a:t>‹#›</a:t>
            </a:fld>
            <a:endParaRPr lang="en-IN"/>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767181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EC8A6FF-E60D-4C87-98AE-5803E9779629}" type="datetimeFigureOut">
              <a:rPr lang="en-IN" smtClean="0"/>
              <a:t>19-07-2022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247A5B8-8D09-4B74-9EAC-6EC610454974}" type="slidenum">
              <a:rPr lang="en-IN" smtClean="0"/>
              <a:t>‹#›</a:t>
            </a:fld>
            <a:endParaRPr lang="en-IN"/>
          </a:p>
        </p:txBody>
      </p:sp>
    </p:spTree>
    <p:extLst>
      <p:ext uri="{BB962C8B-B14F-4D97-AF65-F5344CB8AC3E}">
        <p14:creationId xmlns:p14="http://schemas.microsoft.com/office/powerpoint/2010/main" val="5520346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EC8A6FF-E60D-4C87-98AE-5803E9779629}" type="datetimeFigureOut">
              <a:rPr lang="en-IN" smtClean="0"/>
              <a:t>19-07-2022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247A5B8-8D09-4B74-9EAC-6EC610454974}" type="slidenum">
              <a:rPr lang="en-IN" smtClean="0"/>
              <a:t>‹#›</a:t>
            </a:fld>
            <a:endParaRPr lang="en-IN"/>
          </a:p>
        </p:txBody>
      </p:sp>
    </p:spTree>
    <p:extLst>
      <p:ext uri="{BB962C8B-B14F-4D97-AF65-F5344CB8AC3E}">
        <p14:creationId xmlns:p14="http://schemas.microsoft.com/office/powerpoint/2010/main" val="39562438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C8A6FF-E60D-4C87-98AE-5803E9779629}"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247A5B8-8D09-4B74-9EAC-6EC610454974}" type="slidenum">
              <a:rPr lang="en-IN" smtClean="0"/>
              <a:t>‹#›</a:t>
            </a:fld>
            <a:endParaRPr lang="en-IN"/>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714683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C8A6FF-E60D-4C87-98AE-5803E9779629}"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247A5B8-8D09-4B74-9EAC-6EC610454974}" type="slidenum">
              <a:rPr lang="en-IN" smtClean="0"/>
              <a:t>‹#›</a:t>
            </a:fld>
            <a:endParaRPr lang="en-IN"/>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521321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C8A6FF-E60D-4C87-98AE-5803E9779629}"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247A5B8-8D09-4B74-9EAC-6EC610454974}" type="slidenum">
              <a:rPr lang="en-IN" smtClean="0"/>
              <a:t>‹#›</a:t>
            </a:fld>
            <a:endParaRPr lang="en-IN"/>
          </a:p>
        </p:txBody>
      </p:sp>
    </p:spTree>
    <p:extLst>
      <p:ext uri="{BB962C8B-B14F-4D97-AF65-F5344CB8AC3E}">
        <p14:creationId xmlns:p14="http://schemas.microsoft.com/office/powerpoint/2010/main" val="17154549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C8A6FF-E60D-4C87-98AE-5803E9779629}"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247A5B8-8D09-4B74-9EAC-6EC610454974}" type="slidenum">
              <a:rPr lang="en-IN" smtClean="0"/>
              <a:t>‹#›</a:t>
            </a:fld>
            <a:endParaRPr lang="en-IN"/>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826398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C8A6FF-E60D-4C87-98AE-5803E9779629}"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247A5B8-8D09-4B74-9EAC-6EC610454974}" type="slidenum">
              <a:rPr lang="en-IN" smtClean="0"/>
              <a:t>‹#›</a:t>
            </a:fld>
            <a:endParaRPr lang="en-IN"/>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754420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C8A6FF-E60D-4C87-98AE-5803E9779629}"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247A5B8-8D09-4B74-9EAC-6EC610454974}" type="slidenum">
              <a:rPr lang="en-IN" smtClean="0"/>
              <a:t>‹#›</a:t>
            </a:fld>
            <a:endParaRPr lang="en-IN"/>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566477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C8A6FF-E60D-4C87-98AE-5803E9779629}"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247A5B8-8D09-4B74-9EAC-6EC610454974}" type="slidenum">
              <a:rPr lang="en-IN" smtClean="0"/>
              <a:t>‹#›</a:t>
            </a:fld>
            <a:endParaRPr lang="en-IN"/>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866835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EC8A6FF-E60D-4C87-98AE-5803E9779629}" type="datetimeFigureOut">
              <a:rPr lang="en-IN" smtClean="0"/>
              <a:t>19-07-2022</a:t>
            </a:fld>
            <a:endParaRPr lang="en-IN"/>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IN"/>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247A5B8-8D09-4B74-9EAC-6EC610454974}" type="slidenum">
              <a:rPr lang="en-IN" smtClean="0"/>
              <a:t>‹#›</a:t>
            </a:fld>
            <a:endParaRPr lang="en-IN"/>
          </a:p>
        </p:txBody>
      </p:sp>
    </p:spTree>
    <p:extLst>
      <p:ext uri="{BB962C8B-B14F-4D97-AF65-F5344CB8AC3E}">
        <p14:creationId xmlns:p14="http://schemas.microsoft.com/office/powerpoint/2010/main" val="422820404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FBC3926-1A3D-7956-E8A0-5525A286A8BD}"/>
              </a:ext>
            </a:extLst>
          </p:cNvPr>
          <p:cNvSpPr>
            <a:spLocks noGrp="1"/>
          </p:cNvSpPr>
          <p:nvPr>
            <p:ph type="ctrTitle"/>
          </p:nvPr>
        </p:nvSpPr>
        <p:spPr/>
        <p:txBody>
          <a:bodyPr/>
          <a:lstStyle/>
          <a:p>
            <a:r>
              <a:rPr lang="en-US" dirty="0"/>
              <a:t>DISASTER MANAGEMENT</a:t>
            </a:r>
            <a:endParaRPr lang="en-IN" dirty="0"/>
          </a:p>
        </p:txBody>
      </p:sp>
      <p:sp>
        <p:nvSpPr>
          <p:cNvPr id="5" name="Subtitle 4">
            <a:extLst>
              <a:ext uri="{FF2B5EF4-FFF2-40B4-BE49-F238E27FC236}">
                <a16:creationId xmlns:a16="http://schemas.microsoft.com/office/drawing/2014/main" id="{34B396EC-69E3-0772-F2E5-D5832ED6C4AD}"/>
              </a:ext>
            </a:extLst>
          </p:cNvPr>
          <p:cNvSpPr>
            <a:spLocks noGrp="1"/>
          </p:cNvSpPr>
          <p:nvPr>
            <p:ph type="subTitle" idx="1"/>
          </p:nvPr>
        </p:nvSpPr>
        <p:spPr/>
        <p:txBody>
          <a:bodyPr>
            <a:normAutofit/>
          </a:bodyPr>
          <a:lstStyle/>
          <a:p>
            <a:r>
              <a:rPr lang="en-US" sz="3600" dirty="0"/>
              <a:t>CYCLE</a:t>
            </a:r>
            <a:endParaRPr lang="en-IN" sz="3600" dirty="0"/>
          </a:p>
        </p:txBody>
      </p:sp>
    </p:spTree>
    <p:extLst>
      <p:ext uri="{BB962C8B-B14F-4D97-AF65-F5344CB8AC3E}">
        <p14:creationId xmlns:p14="http://schemas.microsoft.com/office/powerpoint/2010/main" val="1734225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61FC8C0-8438-7509-B6A9-631703BED70D}"/>
              </a:ext>
            </a:extLst>
          </p:cNvPr>
          <p:cNvSpPr txBox="1"/>
          <p:nvPr/>
        </p:nvSpPr>
        <p:spPr>
          <a:xfrm>
            <a:off x="1533378" y="745588"/>
            <a:ext cx="7614138" cy="4093428"/>
          </a:xfrm>
          <a:prstGeom prst="rect">
            <a:avLst/>
          </a:prstGeom>
          <a:noFill/>
        </p:spPr>
        <p:txBody>
          <a:bodyPr wrap="square">
            <a:spAutoFit/>
          </a:bodyPr>
          <a:lstStyle/>
          <a:p>
            <a:r>
              <a:rPr lang="en-US" sz="2000" b="1" i="0" dirty="0">
                <a:solidFill>
                  <a:srgbClr val="000000"/>
                </a:solidFill>
                <a:effectLst/>
                <a:latin typeface="Times New Roman" panose="02020603050405020304" pitchFamily="18" charset="0"/>
              </a:rPr>
              <a:t>Disaster management aims to reduce, or avoid, the potential losses from hazards, assure prompt and appropriate assistance to victims of disaster, and achieve rapid and effective recovery. The Disaster management cycle illustrates the ongoing process by which governments, businesses, and civil society plan for and reduce the impact of disasters, react during and immediately following a disaster, and take steps to recover after a disaster has occurred. Appropriate actions at all points in the cycle lead to greater preparedness, better warnings, reduced vulnerability or the prevention of disasters during the next iteration of the cycle. The complete disaster management cycle includes the shaping of public policies and plans that either modify the causes of disasters or mitigate their effects on people, property, and infrastructure.</a:t>
            </a:r>
            <a:endParaRPr lang="en-IN" sz="2000" b="1" dirty="0"/>
          </a:p>
        </p:txBody>
      </p:sp>
    </p:spTree>
    <p:extLst>
      <p:ext uri="{BB962C8B-B14F-4D97-AF65-F5344CB8AC3E}">
        <p14:creationId xmlns:p14="http://schemas.microsoft.com/office/powerpoint/2010/main" val="41998881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BC24245-523C-07F1-C1A3-6E8A10673E72}"/>
              </a:ext>
            </a:extLst>
          </p:cNvPr>
          <p:cNvSpPr txBox="1"/>
          <p:nvPr/>
        </p:nvSpPr>
        <p:spPr>
          <a:xfrm>
            <a:off x="1828800" y="1252025"/>
            <a:ext cx="6868550" cy="2677656"/>
          </a:xfrm>
          <a:prstGeom prst="rect">
            <a:avLst/>
          </a:prstGeom>
          <a:noFill/>
        </p:spPr>
        <p:txBody>
          <a:bodyPr wrap="square">
            <a:spAutoFit/>
          </a:bodyPr>
          <a:lstStyle/>
          <a:p>
            <a:pPr algn="l"/>
            <a:r>
              <a:rPr lang="en-US" sz="2400" i="0" dirty="0">
                <a:solidFill>
                  <a:srgbClr val="000000"/>
                </a:solidFill>
                <a:effectLst/>
                <a:latin typeface="Times New Roman" panose="02020603050405020304" pitchFamily="18" charset="0"/>
              </a:rPr>
              <a:t>Goals of Disaster Management</a:t>
            </a:r>
          </a:p>
          <a:p>
            <a:pPr algn="l"/>
            <a:endParaRPr lang="en-US" sz="2400" i="0" dirty="0">
              <a:solidFill>
                <a:srgbClr val="000000"/>
              </a:solidFill>
              <a:effectLst/>
              <a:latin typeface="Times New Roman" panose="02020603050405020304" pitchFamily="18" charset="0"/>
            </a:endParaRPr>
          </a:p>
          <a:p>
            <a:pPr marL="342900" indent="-342900" algn="l">
              <a:buAutoNum type="arabicParenBoth"/>
            </a:pPr>
            <a:r>
              <a:rPr lang="en-US" sz="2400" i="0" dirty="0">
                <a:solidFill>
                  <a:srgbClr val="000000"/>
                </a:solidFill>
                <a:effectLst/>
                <a:latin typeface="Times New Roman" panose="02020603050405020304" pitchFamily="18" charset="0"/>
              </a:rPr>
              <a:t>Reduce, or avoid, losses from </a:t>
            </a:r>
            <a:r>
              <a:rPr lang="en-US" sz="2400" dirty="0">
                <a:solidFill>
                  <a:srgbClr val="000000"/>
                </a:solidFill>
                <a:latin typeface="Times New Roman" panose="02020603050405020304" pitchFamily="18" charset="0"/>
              </a:rPr>
              <a:t>disaster</a:t>
            </a:r>
            <a:r>
              <a:rPr lang="en-US" sz="2400" i="0" dirty="0">
                <a:solidFill>
                  <a:srgbClr val="000000"/>
                </a:solidFill>
                <a:effectLst/>
                <a:latin typeface="Times New Roman" panose="02020603050405020304" pitchFamily="18" charset="0"/>
              </a:rPr>
              <a:t>s</a:t>
            </a:r>
          </a:p>
          <a:p>
            <a:pPr algn="l"/>
            <a:br>
              <a:rPr lang="en-US" sz="2400" i="0" dirty="0">
                <a:solidFill>
                  <a:srgbClr val="000000"/>
                </a:solidFill>
                <a:effectLst/>
                <a:latin typeface="Times New Roman" panose="02020603050405020304" pitchFamily="18" charset="0"/>
              </a:rPr>
            </a:br>
            <a:r>
              <a:rPr lang="en-US" sz="2400" i="0" dirty="0">
                <a:solidFill>
                  <a:srgbClr val="000000"/>
                </a:solidFill>
                <a:effectLst/>
                <a:latin typeface="Times New Roman" panose="02020603050405020304" pitchFamily="18" charset="0"/>
              </a:rPr>
              <a:t>(2) Assure prompt assistance to victims</a:t>
            </a:r>
          </a:p>
          <a:p>
            <a:pPr algn="l"/>
            <a:br>
              <a:rPr lang="en-US" sz="2400" i="0" dirty="0">
                <a:solidFill>
                  <a:srgbClr val="000000"/>
                </a:solidFill>
                <a:effectLst/>
                <a:latin typeface="Times New Roman" panose="02020603050405020304" pitchFamily="18" charset="0"/>
              </a:rPr>
            </a:br>
            <a:r>
              <a:rPr lang="en-US" sz="2400" i="0" dirty="0">
                <a:solidFill>
                  <a:srgbClr val="000000"/>
                </a:solidFill>
                <a:effectLst/>
                <a:latin typeface="Times New Roman" panose="02020603050405020304" pitchFamily="18" charset="0"/>
              </a:rPr>
              <a:t>(3) Achieve rapid and effective recovery.</a:t>
            </a:r>
          </a:p>
        </p:txBody>
      </p:sp>
    </p:spTree>
    <p:extLst>
      <p:ext uri="{BB962C8B-B14F-4D97-AF65-F5344CB8AC3E}">
        <p14:creationId xmlns:p14="http://schemas.microsoft.com/office/powerpoint/2010/main" val="7642596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isaster management cycle. | Download Scientific Diagram">
            <a:extLst>
              <a:ext uri="{FF2B5EF4-FFF2-40B4-BE49-F238E27FC236}">
                <a16:creationId xmlns:a16="http://schemas.microsoft.com/office/drawing/2014/main" id="{1D4D637D-9FDF-E039-4A30-01A4C70E64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93035" y="925256"/>
            <a:ext cx="7411328" cy="51519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89378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98438E-562D-DB21-4091-5E757339FED0}"/>
              </a:ext>
            </a:extLst>
          </p:cNvPr>
          <p:cNvSpPr txBox="1"/>
          <p:nvPr/>
        </p:nvSpPr>
        <p:spPr>
          <a:xfrm>
            <a:off x="1012874" y="407964"/>
            <a:ext cx="8134642" cy="6370975"/>
          </a:xfrm>
          <a:prstGeom prst="rect">
            <a:avLst/>
          </a:prstGeom>
          <a:noFill/>
        </p:spPr>
        <p:txBody>
          <a:bodyPr wrap="square">
            <a:spAutoFit/>
          </a:bodyPr>
          <a:lstStyle/>
          <a:p>
            <a:pPr algn="l"/>
            <a:endParaRPr lang="en-US" sz="2400" b="0" i="0" dirty="0">
              <a:solidFill>
                <a:srgbClr val="000000"/>
              </a:solidFill>
              <a:effectLst/>
              <a:latin typeface="Times New Roman" panose="02020603050405020304" pitchFamily="18" charset="0"/>
            </a:endParaRPr>
          </a:p>
          <a:p>
            <a:pPr marL="742950" lvl="1" indent="-285750" algn="l">
              <a:buFont typeface="Arial" panose="020B0604020202020204" pitchFamily="34" charset="0"/>
              <a:buChar char="•"/>
            </a:pPr>
            <a:r>
              <a:rPr lang="en-US" sz="2400" b="0" i="0" u="sng" dirty="0">
                <a:solidFill>
                  <a:srgbClr val="000000"/>
                </a:solidFill>
                <a:effectLst/>
                <a:latin typeface="Times New Roman" panose="02020603050405020304" pitchFamily="18" charset="0"/>
              </a:rPr>
              <a:t>Mitigation</a:t>
            </a:r>
            <a:r>
              <a:rPr lang="en-US" sz="2400" b="0" i="0" dirty="0">
                <a:solidFill>
                  <a:srgbClr val="000000"/>
                </a:solidFill>
                <a:effectLst/>
                <a:latin typeface="Times New Roman" panose="02020603050405020304" pitchFamily="18" charset="0"/>
              </a:rPr>
              <a:t> - Minimizing the effects of disaster.</a:t>
            </a:r>
            <a:br>
              <a:rPr lang="en-US" sz="2400" b="0" i="0" dirty="0">
                <a:solidFill>
                  <a:srgbClr val="000000"/>
                </a:solidFill>
                <a:effectLst/>
                <a:latin typeface="Times New Roman" panose="02020603050405020304" pitchFamily="18" charset="0"/>
              </a:rPr>
            </a:br>
            <a:r>
              <a:rPr lang="en-US" sz="2400" b="0" i="0" dirty="0">
                <a:solidFill>
                  <a:srgbClr val="000000"/>
                </a:solidFill>
                <a:effectLst/>
                <a:latin typeface="Times New Roman" panose="02020603050405020304" pitchFamily="18" charset="0"/>
              </a:rPr>
              <a:t>Examples: building codes and zoning; vulnerability analyses; public education.</a:t>
            </a:r>
          </a:p>
          <a:p>
            <a:pPr marL="742950" lvl="1" indent="-285750" algn="l">
              <a:buFont typeface="Arial" panose="020B0604020202020204" pitchFamily="34" charset="0"/>
              <a:buChar char="•"/>
            </a:pPr>
            <a:endParaRPr lang="en-US" sz="2400" b="0" i="0" dirty="0">
              <a:solidFill>
                <a:srgbClr val="000000"/>
              </a:solidFill>
              <a:effectLst/>
              <a:latin typeface="Times New Roman" panose="02020603050405020304" pitchFamily="18" charset="0"/>
            </a:endParaRPr>
          </a:p>
          <a:p>
            <a:pPr marL="742950" lvl="1" indent="-285750" algn="l">
              <a:buFont typeface="Arial" panose="020B0604020202020204" pitchFamily="34" charset="0"/>
              <a:buChar char="•"/>
            </a:pPr>
            <a:r>
              <a:rPr lang="en-US" sz="2400" b="0" i="0" u="sng" dirty="0">
                <a:solidFill>
                  <a:srgbClr val="000000"/>
                </a:solidFill>
                <a:effectLst/>
                <a:latin typeface="Times New Roman" panose="02020603050405020304" pitchFamily="18" charset="0"/>
              </a:rPr>
              <a:t>Preparedness</a:t>
            </a:r>
            <a:r>
              <a:rPr lang="en-US" sz="2400" b="0" i="0" dirty="0">
                <a:solidFill>
                  <a:srgbClr val="000000"/>
                </a:solidFill>
                <a:effectLst/>
                <a:latin typeface="Times New Roman" panose="02020603050405020304" pitchFamily="18" charset="0"/>
              </a:rPr>
              <a:t> - Planning how to respond.</a:t>
            </a:r>
            <a:br>
              <a:rPr lang="en-US" sz="2400" b="0" i="0" dirty="0">
                <a:solidFill>
                  <a:srgbClr val="000000"/>
                </a:solidFill>
                <a:effectLst/>
                <a:latin typeface="Times New Roman" panose="02020603050405020304" pitchFamily="18" charset="0"/>
              </a:rPr>
            </a:br>
            <a:r>
              <a:rPr lang="en-US" sz="2400" b="0" i="0" dirty="0">
                <a:solidFill>
                  <a:srgbClr val="000000"/>
                </a:solidFill>
                <a:effectLst/>
                <a:latin typeface="Times New Roman" panose="02020603050405020304" pitchFamily="18" charset="0"/>
              </a:rPr>
              <a:t>Examples: preparedness plans; emergency exercises/training; warning systems.</a:t>
            </a:r>
          </a:p>
          <a:p>
            <a:pPr marL="742950" lvl="1" indent="-285750" algn="l">
              <a:buFont typeface="Arial" panose="020B0604020202020204" pitchFamily="34" charset="0"/>
              <a:buChar char="•"/>
            </a:pPr>
            <a:endParaRPr lang="en-US" sz="2400" b="0" i="0" dirty="0">
              <a:solidFill>
                <a:srgbClr val="000000"/>
              </a:solidFill>
              <a:effectLst/>
              <a:latin typeface="Times New Roman" panose="02020603050405020304" pitchFamily="18" charset="0"/>
            </a:endParaRPr>
          </a:p>
          <a:p>
            <a:pPr marL="742950" lvl="1" indent="-285750" algn="l">
              <a:buFont typeface="Arial" panose="020B0604020202020204" pitchFamily="34" charset="0"/>
              <a:buChar char="•"/>
            </a:pPr>
            <a:r>
              <a:rPr lang="en-US" sz="2400" b="0" i="0" u="sng" dirty="0">
                <a:solidFill>
                  <a:srgbClr val="000000"/>
                </a:solidFill>
                <a:effectLst/>
                <a:latin typeface="Times New Roman" panose="02020603050405020304" pitchFamily="18" charset="0"/>
              </a:rPr>
              <a:t>Response</a:t>
            </a:r>
            <a:r>
              <a:rPr lang="en-US" sz="2400" b="0" i="0" dirty="0">
                <a:solidFill>
                  <a:srgbClr val="000000"/>
                </a:solidFill>
                <a:effectLst/>
                <a:latin typeface="Times New Roman" panose="02020603050405020304" pitchFamily="18" charset="0"/>
              </a:rPr>
              <a:t> - Efforts to minimize the hazards created by a disaster.</a:t>
            </a:r>
            <a:br>
              <a:rPr lang="en-US" sz="2400" b="0" i="0" dirty="0">
                <a:solidFill>
                  <a:srgbClr val="000000"/>
                </a:solidFill>
                <a:effectLst/>
                <a:latin typeface="Times New Roman" panose="02020603050405020304" pitchFamily="18" charset="0"/>
              </a:rPr>
            </a:br>
            <a:r>
              <a:rPr lang="en-US" sz="2400" b="0" i="0" dirty="0">
                <a:solidFill>
                  <a:srgbClr val="000000"/>
                </a:solidFill>
                <a:effectLst/>
                <a:latin typeface="Times New Roman" panose="02020603050405020304" pitchFamily="18" charset="0"/>
              </a:rPr>
              <a:t>Examples: search and rescue; emergency relief .</a:t>
            </a:r>
          </a:p>
          <a:p>
            <a:pPr marL="742950" lvl="1" indent="-285750" algn="l">
              <a:buFont typeface="Arial" panose="020B0604020202020204" pitchFamily="34" charset="0"/>
              <a:buChar char="•"/>
            </a:pPr>
            <a:endParaRPr lang="en-US" sz="2400" b="0" i="0" dirty="0">
              <a:solidFill>
                <a:srgbClr val="000000"/>
              </a:solidFill>
              <a:effectLst/>
              <a:latin typeface="Times New Roman" panose="02020603050405020304" pitchFamily="18" charset="0"/>
            </a:endParaRPr>
          </a:p>
          <a:p>
            <a:pPr marL="742950" lvl="1" indent="-285750" algn="l">
              <a:buFont typeface="Arial" panose="020B0604020202020204" pitchFamily="34" charset="0"/>
              <a:buChar char="•"/>
            </a:pPr>
            <a:r>
              <a:rPr lang="en-US" sz="2400" b="0" i="0" u="sng" dirty="0">
                <a:solidFill>
                  <a:srgbClr val="000000"/>
                </a:solidFill>
                <a:effectLst/>
                <a:latin typeface="Times New Roman" panose="02020603050405020304" pitchFamily="18" charset="0"/>
              </a:rPr>
              <a:t>Recovery</a:t>
            </a:r>
            <a:r>
              <a:rPr lang="en-US" sz="2400" b="0" i="0" dirty="0">
                <a:solidFill>
                  <a:srgbClr val="000000"/>
                </a:solidFill>
                <a:effectLst/>
                <a:latin typeface="Times New Roman" panose="02020603050405020304" pitchFamily="18" charset="0"/>
              </a:rPr>
              <a:t> - Returning the community to normal.</a:t>
            </a:r>
            <a:br>
              <a:rPr lang="en-US" sz="2400" b="0" i="0" dirty="0">
                <a:solidFill>
                  <a:srgbClr val="000000"/>
                </a:solidFill>
                <a:effectLst/>
                <a:latin typeface="Times New Roman" panose="02020603050405020304" pitchFamily="18" charset="0"/>
              </a:rPr>
            </a:br>
            <a:r>
              <a:rPr lang="en-US" sz="2400" b="0" i="0" dirty="0">
                <a:solidFill>
                  <a:srgbClr val="000000"/>
                </a:solidFill>
                <a:effectLst/>
                <a:latin typeface="Times New Roman" panose="02020603050405020304" pitchFamily="18" charset="0"/>
              </a:rPr>
              <a:t>Examples: temporary housing; grants; medical care.</a:t>
            </a:r>
          </a:p>
          <a:p>
            <a:br>
              <a:rPr lang="en-US" sz="2400" dirty="0"/>
            </a:br>
            <a:endParaRPr lang="en-IN" sz="2400" dirty="0"/>
          </a:p>
        </p:txBody>
      </p:sp>
    </p:spTree>
    <p:extLst>
      <p:ext uri="{BB962C8B-B14F-4D97-AF65-F5344CB8AC3E}">
        <p14:creationId xmlns:p14="http://schemas.microsoft.com/office/powerpoint/2010/main" val="15709869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873C7BE-19FB-DE08-3225-F406F9553F0E}"/>
              </a:ext>
            </a:extLst>
          </p:cNvPr>
          <p:cNvSpPr txBox="1"/>
          <p:nvPr/>
        </p:nvSpPr>
        <p:spPr>
          <a:xfrm>
            <a:off x="1702191" y="703386"/>
            <a:ext cx="7445325" cy="4093428"/>
          </a:xfrm>
          <a:prstGeom prst="rect">
            <a:avLst/>
          </a:prstGeom>
          <a:noFill/>
        </p:spPr>
        <p:txBody>
          <a:bodyPr wrap="square">
            <a:spAutoFit/>
          </a:bodyPr>
          <a:lstStyle/>
          <a:p>
            <a:pPr algn="l"/>
            <a:r>
              <a:rPr lang="en-US" sz="2000" b="1" i="0" dirty="0">
                <a:solidFill>
                  <a:srgbClr val="000000"/>
                </a:solidFill>
                <a:effectLst/>
                <a:latin typeface="Times New Roman" panose="02020603050405020304" pitchFamily="18" charset="0"/>
              </a:rPr>
              <a:t>Preparedness</a:t>
            </a:r>
          </a:p>
          <a:p>
            <a:pPr algn="l"/>
            <a:r>
              <a:rPr lang="en-US" sz="2000" b="1" i="0" dirty="0">
                <a:solidFill>
                  <a:srgbClr val="000000"/>
                </a:solidFill>
                <a:effectLst/>
                <a:latin typeface="Times New Roman" panose="02020603050405020304" pitchFamily="18" charset="0"/>
              </a:rPr>
              <a:t>The goal of emergency preparedness programs is to achieve a satisfactory level of readiness to respond to any emergency situation through programs that strengthen the technical and managerial capacity of governments, organizations, and communities. These measures can be described as logistical readiness to deal with disasters and can be enhanced by having response mechanisms and procedures, rehearsals, developing long-term and short-term strategies, public education and building early warning systems. Preparedness can also take the form of ensuring that strategic reserves of food, equipment, water, medicines and other essentials are maintained in cases of national or local catastrophes.</a:t>
            </a:r>
          </a:p>
        </p:txBody>
      </p:sp>
    </p:spTree>
    <p:extLst>
      <p:ext uri="{BB962C8B-B14F-4D97-AF65-F5344CB8AC3E}">
        <p14:creationId xmlns:p14="http://schemas.microsoft.com/office/powerpoint/2010/main" val="23565113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465B078-9FB4-A67E-F428-E21BF0302529}"/>
              </a:ext>
            </a:extLst>
          </p:cNvPr>
          <p:cNvSpPr txBox="1"/>
          <p:nvPr/>
        </p:nvSpPr>
        <p:spPr>
          <a:xfrm>
            <a:off x="1842868" y="970671"/>
            <a:ext cx="7304648" cy="2246769"/>
          </a:xfrm>
          <a:prstGeom prst="rect">
            <a:avLst/>
          </a:prstGeom>
          <a:noFill/>
        </p:spPr>
        <p:txBody>
          <a:bodyPr wrap="square">
            <a:spAutoFit/>
          </a:bodyPr>
          <a:lstStyle/>
          <a:p>
            <a:pPr algn="l"/>
            <a:r>
              <a:rPr lang="en-US" sz="2000" b="1" i="0" dirty="0">
                <a:solidFill>
                  <a:srgbClr val="000000"/>
                </a:solidFill>
                <a:effectLst/>
                <a:latin typeface="Times New Roman" panose="02020603050405020304" pitchFamily="18" charset="0"/>
              </a:rPr>
              <a:t>Mitigation</a:t>
            </a:r>
          </a:p>
          <a:p>
            <a:pPr algn="l"/>
            <a:r>
              <a:rPr lang="en-US" sz="2000" b="1" i="0" dirty="0">
                <a:solidFill>
                  <a:srgbClr val="000000"/>
                </a:solidFill>
                <a:effectLst/>
                <a:latin typeface="Times New Roman" panose="02020603050405020304" pitchFamily="18" charset="0"/>
              </a:rPr>
              <a:t>Mitigation activities actually eliminate or reduce the probability of disaster occurrence, or reduce the effects of unavoidable disasters. Mitigation measures include building codes; vulnerability analyses updates; zoning and land use management; building use regulations and safety codes; preventive health care; and public education.</a:t>
            </a:r>
          </a:p>
        </p:txBody>
      </p:sp>
    </p:spTree>
    <p:extLst>
      <p:ext uri="{BB962C8B-B14F-4D97-AF65-F5344CB8AC3E}">
        <p14:creationId xmlns:p14="http://schemas.microsoft.com/office/powerpoint/2010/main" val="7664678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20C5A0F-761B-7D26-C8B0-52923F6C712B}"/>
              </a:ext>
            </a:extLst>
          </p:cNvPr>
          <p:cNvSpPr txBox="1"/>
          <p:nvPr/>
        </p:nvSpPr>
        <p:spPr>
          <a:xfrm>
            <a:off x="1899138" y="815926"/>
            <a:ext cx="7248378" cy="4524315"/>
          </a:xfrm>
          <a:prstGeom prst="rect">
            <a:avLst/>
          </a:prstGeom>
          <a:noFill/>
        </p:spPr>
        <p:txBody>
          <a:bodyPr wrap="square">
            <a:spAutoFit/>
          </a:bodyPr>
          <a:lstStyle/>
          <a:p>
            <a:pPr algn="l"/>
            <a:r>
              <a:rPr lang="en-US" sz="2400" b="1" i="0" dirty="0">
                <a:solidFill>
                  <a:srgbClr val="000000"/>
                </a:solidFill>
                <a:effectLst/>
                <a:latin typeface="Times New Roman" panose="02020603050405020304" pitchFamily="18" charset="0"/>
              </a:rPr>
              <a:t>Recovery</a:t>
            </a:r>
          </a:p>
          <a:p>
            <a:pPr algn="l"/>
            <a:r>
              <a:rPr lang="en-US" sz="2400" b="1" i="0" dirty="0">
                <a:solidFill>
                  <a:srgbClr val="000000"/>
                </a:solidFill>
                <a:effectLst/>
                <a:latin typeface="Times New Roman" panose="02020603050405020304" pitchFamily="18" charset="0"/>
              </a:rPr>
              <a:t>As the emergency is brought under control, the affected population is capable of undertaking a growing number of activities aimed at restoring their lives and the infrastructure that supports them. There is no distinct point at which immediate relief changes into recovery and then into long-term sustainable development. There will be many opportunities during the recovery period to enhance prevention and increase preparedness, thus reducing vulnerability. Ideally, there should be a smooth transition from recovery to on-going development.</a:t>
            </a:r>
          </a:p>
        </p:txBody>
      </p:sp>
    </p:spTree>
    <p:extLst>
      <p:ext uri="{BB962C8B-B14F-4D97-AF65-F5344CB8AC3E}">
        <p14:creationId xmlns:p14="http://schemas.microsoft.com/office/powerpoint/2010/main" val="6619076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4C9BB7F-A858-F2BD-BDF0-A049FC3A8FAC}"/>
              </a:ext>
            </a:extLst>
          </p:cNvPr>
          <p:cNvSpPr txBox="1"/>
          <p:nvPr/>
        </p:nvSpPr>
        <p:spPr>
          <a:xfrm>
            <a:off x="1533378" y="773723"/>
            <a:ext cx="7614138" cy="5262979"/>
          </a:xfrm>
          <a:prstGeom prst="rect">
            <a:avLst/>
          </a:prstGeom>
          <a:noFill/>
        </p:spPr>
        <p:txBody>
          <a:bodyPr wrap="square">
            <a:spAutoFit/>
          </a:bodyPr>
          <a:lstStyle/>
          <a:p>
            <a:pPr algn="l"/>
            <a:r>
              <a:rPr lang="en-US" sz="2400" b="1" i="0" dirty="0">
                <a:solidFill>
                  <a:srgbClr val="000000"/>
                </a:solidFill>
                <a:effectLst/>
                <a:latin typeface="Times New Roman" panose="02020603050405020304" pitchFamily="18" charset="0"/>
              </a:rPr>
              <a:t>Response</a:t>
            </a:r>
          </a:p>
          <a:p>
            <a:pPr algn="l"/>
            <a:r>
              <a:rPr lang="en-US" sz="2400" b="1" i="0" dirty="0">
                <a:solidFill>
                  <a:srgbClr val="000000"/>
                </a:solidFill>
                <a:effectLst/>
                <a:latin typeface="Times New Roman" panose="02020603050405020304" pitchFamily="18" charset="0"/>
              </a:rPr>
              <a:t>The aim of emergency response is to provide immediate assistance to maintain life, improve health and support the morale of the affected population. Such assistance may range from providing specific but limited aid, such as assisting refugees with transport, temporary shelter, and food, to establishing semi-permanent settlement in camps and other locations. It also may involve initial repairs to damaged infrastructure. The focus in the response phase is on meeting the basic needs of the people until more permanent and sustainable solutions can be found. Humanitarian organizations are often strongly present in this phase of the disaster management cycle.</a:t>
            </a:r>
          </a:p>
        </p:txBody>
      </p:sp>
    </p:spTree>
    <p:extLst>
      <p:ext uri="{BB962C8B-B14F-4D97-AF65-F5344CB8AC3E}">
        <p14:creationId xmlns:p14="http://schemas.microsoft.com/office/powerpoint/2010/main" val="262690588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15</TotalTime>
  <Words>616</Words>
  <Application>Microsoft Office PowerPoint</Application>
  <PresentationFormat>Widescreen</PresentationFormat>
  <Paragraphs>25</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Garamond</vt:lpstr>
      <vt:lpstr>Times New Roman</vt:lpstr>
      <vt:lpstr>Organic</vt:lpstr>
      <vt:lpstr>DISASTER MANAGEMENT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DISASTER MANAGEMENT</dc:title>
  <dc:creator>VIMMI</dc:creator>
  <cp:lastModifiedBy>VIMMI</cp:lastModifiedBy>
  <cp:revision>5</cp:revision>
  <dcterms:created xsi:type="dcterms:W3CDTF">2022-07-19T06:48:49Z</dcterms:created>
  <dcterms:modified xsi:type="dcterms:W3CDTF">2022-07-19T07:09:36Z</dcterms:modified>
</cp:coreProperties>
</file>